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F0_A49003A8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14"/>
  </p:notesMasterIdLst>
  <p:sldIdLst>
    <p:sldId id="261" r:id="rId5"/>
    <p:sldId id="496" r:id="rId6"/>
    <p:sldId id="336" r:id="rId7"/>
    <p:sldId id="375" r:id="rId8"/>
    <p:sldId id="497" r:id="rId9"/>
    <p:sldId id="498" r:id="rId10"/>
    <p:sldId id="499" r:id="rId11"/>
    <p:sldId id="500" r:id="rId12"/>
    <p:sldId id="268" r:id="rId1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154AB-49F7-40B5-855C-5373677A94B4}">
          <p14:sldIdLst>
            <p14:sldId id="261"/>
            <p14:sldId id="496"/>
            <p14:sldId id="336"/>
          </p14:sldIdLst>
        </p14:section>
        <p14:section name="Body" id="{B0E8DFCF-3BE5-4CF1-A7E4-5AE8585D2955}">
          <p14:sldIdLst>
            <p14:sldId id="375"/>
            <p14:sldId id="497"/>
            <p14:sldId id="498"/>
            <p14:sldId id="499"/>
            <p14:sldId id="500"/>
          </p14:sldIdLst>
        </p14:section>
        <p14:section name="Bottom" id="{3C756C41-528D-4762-996D-140E107F5DDE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FF7373"/>
    <a:srgbClr val="ACA39A"/>
    <a:srgbClr val="A6192E"/>
    <a:srgbClr val="00685E"/>
    <a:srgbClr val="1B365D"/>
    <a:srgbClr val="135193"/>
    <a:srgbClr val="8E9FBC"/>
    <a:srgbClr val="8B8178"/>
    <a:srgbClr val="C2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DF9E9-431D-499D-B3BA-2A62668BDB91}" v="37" dt="2023-05-10T09:03:27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5342" autoAdjust="0"/>
  </p:normalViewPr>
  <p:slideViewPr>
    <p:cSldViewPr snapToGrid="0" snapToObjects="1">
      <p:cViewPr varScale="1">
        <p:scale>
          <a:sx n="133" d="100"/>
          <a:sy n="133" d="100"/>
        </p:scale>
        <p:origin x="123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modernComment_1F0_A49003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2B8A2B-D07A-4E31-9DE8-9076FF66408E}" authorId="{00000000-0000-0000-0000-000000000000}" status="resolved" created="2022-05-12T06:51:02.274">
    <pc:sldMkLst xmlns:pc="http://schemas.microsoft.com/office/powerpoint/2013/main/command">
      <pc:docMk/>
      <pc:sldMk cId="2760901544" sldId="496"/>
    </pc:sldMkLst>
    <p188:txBody>
      <a:bodyPr/>
      <a:lstStyle/>
      <a:p>
        <a:r>
          <a:rPr lang="en-US"/>
          <a:t>TODO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D7D94-180C-495C-A2EF-EA6200566E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18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D7D94-180C-495C-A2EF-EA6200566E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74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S  -&gt; "There should never be more than one reason for a class to change“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O -&gt; "Software entities ... should be open for extension, but closed for modification"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  -&gt; “Methods and Classes must be able to use objects of derived classes without knowing it“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   -&gt; "Many client-specific interfaces are better than one general-purpose interface"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 -&gt; "Depend upon abstractions, [not] concretions”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19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hyperlink" Target="https://www.facebook.com/MSCCargo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.linkedin.com/company/msc-mediterranean-shipping-co--s-a-/jobs" TargetMode="External"/><Relationship Id="rId5" Type="http://schemas.openxmlformats.org/officeDocument/2006/relationships/hyperlink" Target="https://www.instagram.com/msccargo/" TargetMode="External"/><Relationship Id="rId4" Type="http://schemas.openxmlformats.org/officeDocument/2006/relationships/hyperlink" Target="https://twitter.com/msccargo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291913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619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1616AB62-5F1D-1138-A78B-75D021E0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4661749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98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F74FC5-9D54-A430-DF98-594F137D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200250"/>
            <a:ext cx="5391105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D4696B-0A19-1A3F-9CCF-D84F3F84E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0010" y="1200250"/>
            <a:ext cx="5400907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2A91EA-650C-6641-A209-A31A9215A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38579FC-D534-194B-97A3-AA39FF514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3FF14C5-10B5-6747-86B1-8362F994B91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53DC4AE-A9AB-3F4F-B0E7-AAA37081F4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88900"/>
            <a:ext cx="5461430" cy="4670714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125" y="1188900"/>
            <a:ext cx="5711825" cy="4634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1451" y="1188900"/>
            <a:ext cx="2315058" cy="32897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3544316-E651-AB47-BC94-370C3DE48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99BD890-0A9A-E64E-BA7F-D611F38FE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D34A8CC5-6417-7D4E-9FCB-7D41D1D7E8AD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C5B11EF-C513-D54C-A9D7-475D6A17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1677732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4"/>
            <a:ext cx="3600000" cy="46617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1" name="Segnaposto immagine 3">
            <a:extLst>
              <a:ext uri="{FF2B5EF4-FFF2-40B4-BE49-F238E27FC236}">
                <a16:creationId xmlns:a16="http://schemas.microsoft.com/office/drawing/2014/main" id="{6B5F2F31-E44A-38C1-1B97-AC6F9335AD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96000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7795F4DD-389A-2A3B-BE83-598641FBD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197863"/>
            <a:ext cx="2315058" cy="30638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3" name="Segnaposto immagine 3">
            <a:extLst>
              <a:ext uri="{FF2B5EF4-FFF2-40B4-BE49-F238E27FC236}">
                <a16:creationId xmlns:a16="http://schemas.microsoft.com/office/drawing/2014/main" id="{8B4E16CD-5303-E3FC-D8FC-9BE53B98E1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4801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49C910B2-C2AD-70D6-24AD-53603D3E21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801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DE35063-7ED2-1447-AAB6-F4B7FE44B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8EDA1B6-0A0D-F64D-A40F-09F0295C6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58ECABD6-37E7-A14D-9FE5-ADDE8069C18A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6A4886FA-9EBA-8940-A6FA-8ECA3B4D2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 IN UPPERCASE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4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3">
            <a:extLst>
              <a:ext uri="{FF2B5EF4-FFF2-40B4-BE49-F238E27FC236}">
                <a16:creationId xmlns:a16="http://schemas.microsoft.com/office/drawing/2014/main" id="{104128F7-8832-A28F-967F-F97D00705B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5"/>
            <a:ext cx="5531467" cy="20920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5" name="Segnaposto testo 5">
            <a:extLst>
              <a:ext uri="{FF2B5EF4-FFF2-40B4-BE49-F238E27FC236}">
                <a16:creationId xmlns:a16="http://schemas.microsoft.com/office/drawing/2014/main" id="{2B6912E0-4D50-E8FB-65CB-81D83BD81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A32F0CC6-1874-D910-A677-4229AC132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FBB2398-E496-BB51-4124-80D68C1F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CB84E86-39FD-8EB8-33A4-FFB010B63DB5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AAA0DD38-9747-B3E6-915E-9B91A18C1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24" name="Segnaposto immagine 3">
            <a:extLst>
              <a:ext uri="{FF2B5EF4-FFF2-40B4-BE49-F238E27FC236}">
                <a16:creationId xmlns:a16="http://schemas.microsoft.com/office/drawing/2014/main" id="{582F64AE-1500-F9A1-C277-18D3EDA279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112" y="1197865"/>
            <a:ext cx="5524227" cy="2101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D42941D6-2F2E-7E08-7471-7F991CE11C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6677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6" name="Segnaposto immagine 3">
            <a:extLst>
              <a:ext uri="{FF2B5EF4-FFF2-40B4-BE49-F238E27FC236}">
                <a16:creationId xmlns:a16="http://schemas.microsoft.com/office/drawing/2014/main" id="{9C4E83C0-2936-0775-ED46-65357309A1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0600" y="3565118"/>
            <a:ext cx="5539933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24CD0607-FFDC-3353-9458-BD110986E7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00" y="3570960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8" name="Segnaposto immagine 3">
            <a:extLst>
              <a:ext uri="{FF2B5EF4-FFF2-40B4-BE49-F238E27FC236}">
                <a16:creationId xmlns:a16="http://schemas.microsoft.com/office/drawing/2014/main" id="{DA6D931F-FACC-501C-FCD4-726D252176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36677" y="3572933"/>
            <a:ext cx="5517662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9" name="Segnaposto testo 5">
            <a:extLst>
              <a:ext uri="{FF2B5EF4-FFF2-40B4-BE49-F238E27FC236}">
                <a16:creationId xmlns:a16="http://schemas.microsoft.com/office/drawing/2014/main" id="{0175F3EB-B660-DC6A-C499-6546E2C70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77" y="3570308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46806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Ea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>
                <a:latin typeface="+mj-lt"/>
              </a:rPr>
              <a:t>EASTBOUND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E3FD408C-7200-614C-7E5D-8FEA9D3772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7" cy="523166"/>
          </a:xfrm>
          <a:prstGeom prst="rect">
            <a:avLst/>
          </a:prstGeom>
        </p:spPr>
      </p:pic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0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We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F3793-0FB5-3B72-BF59-5C2B6B1D9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WESTBOUND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Nor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15D13-782F-89EF-8426-3BB39F3EA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NORTHBOUND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132611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Sou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209D7-3F56-2F09-7C5D-82ED56C10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8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SOUTHBOUND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61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08F88211-F036-A47B-0C7E-417CED900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1"/>
          <a:stretch/>
        </p:blipFill>
        <p:spPr>
          <a:xfrm>
            <a:off x="5107132" y="6187480"/>
            <a:ext cx="438645" cy="488232"/>
          </a:xfrm>
          <a:prstGeom prst="rect">
            <a:avLst/>
          </a:prstGeom>
        </p:spPr>
      </p:pic>
      <p:pic>
        <p:nvPicPr>
          <p:cNvPr id="6" name="Immagine 5">
            <a:hlinkClick r:id="rId4"/>
            <a:extLst>
              <a:ext uri="{FF2B5EF4-FFF2-40B4-BE49-F238E27FC236}">
                <a16:creationId xmlns:a16="http://schemas.microsoft.com/office/drawing/2014/main" id="{17DE7027-2A70-5FB6-EC1E-17D48E5B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r="51162"/>
          <a:stretch/>
        </p:blipFill>
        <p:spPr>
          <a:xfrm>
            <a:off x="5545777" y="6187480"/>
            <a:ext cx="438646" cy="488232"/>
          </a:xfrm>
          <a:prstGeom prst="rect">
            <a:avLst/>
          </a:prstGeom>
        </p:spPr>
      </p:pic>
      <p:pic>
        <p:nvPicPr>
          <p:cNvPr id="7" name="Immagine 6">
            <a:hlinkClick r:id="rId5"/>
            <a:extLst>
              <a:ext uri="{FF2B5EF4-FFF2-40B4-BE49-F238E27FC236}">
                <a16:creationId xmlns:a16="http://schemas.microsoft.com/office/drawing/2014/main" id="{E1A2F9BE-1A9B-ACD8-6676-60CE0F2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8" r="26742"/>
          <a:stretch/>
        </p:blipFill>
        <p:spPr>
          <a:xfrm>
            <a:off x="5984422" y="6187480"/>
            <a:ext cx="438646" cy="488232"/>
          </a:xfrm>
          <a:prstGeom prst="rect">
            <a:avLst/>
          </a:prstGeom>
        </p:spPr>
      </p:pic>
      <p:pic>
        <p:nvPicPr>
          <p:cNvPr id="8" name="Immagine 7">
            <a:hlinkClick r:id="rId6"/>
            <a:extLst>
              <a:ext uri="{FF2B5EF4-FFF2-40B4-BE49-F238E27FC236}">
                <a16:creationId xmlns:a16="http://schemas.microsoft.com/office/drawing/2014/main" id="{B279C5BC-885B-6A0C-AB25-B7B0B2C14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7"/>
          <a:stretch/>
        </p:blipFill>
        <p:spPr>
          <a:xfrm>
            <a:off x="6423068" y="6187480"/>
            <a:ext cx="480386" cy="488232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24FB38E4-9B8D-1DE3-9C2B-A1611123A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46" y="2359888"/>
            <a:ext cx="1598227" cy="1731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2569B-D21B-0567-17C7-8584E5D7F01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22899" y="6242858"/>
            <a:ext cx="3237257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 IN UPPERCASE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116226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353790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64FF7199-8496-DA45-A4A5-43F6771F5940}"/>
              </a:ext>
            </a:extLst>
          </p:cNvPr>
          <p:cNvCxnSpPr>
            <a:cxnSpLocks/>
          </p:cNvCxnSpPr>
          <p:nvPr userDrawn="1"/>
        </p:nvCxnSpPr>
        <p:spPr>
          <a:xfrm>
            <a:off x="441225" y="3461950"/>
            <a:ext cx="11350800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AC0365-470A-F800-7972-6BC206B15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CA39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3EAEC1DA-7AD1-436F-85DF-6E7EB90F7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8E9F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A61D6CEB-2ED0-D62A-D30F-CA9DAC827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3519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ED26F85-33A5-8FBC-368D-2A5018002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B365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933AA85-8743-D566-B83D-488998A1E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0068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CAFE1D5F-F3BA-57EA-7135-B073F03D5E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20600" y="-1"/>
            <a:ext cx="11350800" cy="1021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00" y="1197864"/>
            <a:ext cx="11350800" cy="46617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359441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sz="800" noProof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9F67C4C-BF75-2F4B-8FAB-8CAA0DA48DE6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618B04D5-E1E1-F341-8260-5A9252EA40F7}"/>
              </a:ext>
            </a:extLst>
          </p:cNvPr>
          <p:cNvCxnSpPr>
            <a:cxnSpLocks/>
          </p:cNvCxnSpPr>
          <p:nvPr userDrawn="1"/>
        </p:nvCxnSpPr>
        <p:spPr>
          <a:xfrm>
            <a:off x="5190767" y="1021256"/>
            <a:ext cx="178754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1C3B80B6-FE64-41E4-0CA6-EE7B5D0E1AF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49C39-1D02-0440-B90D-B83693BB164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03" r:id="rId2"/>
    <p:sldLayoutId id="2147483904" r:id="rId3"/>
    <p:sldLayoutId id="2147483888" r:id="rId4"/>
    <p:sldLayoutId id="2147483890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46" r:id="rId11"/>
    <p:sldLayoutId id="2147483906" r:id="rId12"/>
    <p:sldLayoutId id="2147483848" r:id="rId13"/>
    <p:sldLayoutId id="2147483885" r:id="rId14"/>
    <p:sldLayoutId id="2147483884" r:id="rId15"/>
    <p:sldLayoutId id="2147483899" r:id="rId16"/>
    <p:sldLayoutId id="2147483902" r:id="rId17"/>
    <p:sldLayoutId id="2147483907" r:id="rId18"/>
    <p:sldLayoutId id="2147483908" r:id="rId19"/>
    <p:sldLayoutId id="2147483909" r:id="rId20"/>
    <p:sldLayoutId id="2147483905" r:id="rId21"/>
    <p:sldLayoutId id="2147483853" r:id="rId22"/>
    <p:sldLayoutId id="2147483911" r:id="rId23"/>
  </p:sldLayoutIdLst>
  <p:hf hdr="0" dt="0"/>
  <p:txStyles>
    <p:titleStyle>
      <a:lvl1pPr algn="ctr" defTabSz="844083" rtl="0" eaLnBrk="1" latinLnBrk="0" hangingPunct="1">
        <a:lnSpc>
          <a:spcPct val="90000"/>
        </a:lnSpc>
        <a:spcBef>
          <a:spcPct val="0"/>
        </a:spcBef>
        <a:buNone/>
        <a:defRPr lang="en-GB" sz="2000" b="1" i="0" kern="1200" cap="all" spc="0" baseline="0" dirty="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16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14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18/10/relationships/comments" Target="../comments/modernComment_1F0_A49003A8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18" Type="http://schemas.openxmlformats.org/officeDocument/2006/relationships/image" Target="../media/image35.jpg"/><Relationship Id="rId3" Type="http://schemas.openxmlformats.org/officeDocument/2006/relationships/image" Target="../media/image11.png"/><Relationship Id="rId21" Type="http://schemas.openxmlformats.org/officeDocument/2006/relationships/image" Target="../media/image38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sv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32.sv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-technology/solid-playground/tree/2023-05-31-talk-unit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6A1B9885-E069-5A04-8A61-95514A7BB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guide to refactoring using The Solid Principles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C7360C-698B-E012-06A5-D9DE4DC6054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Giuseppe Velocci Alberto Diana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0119ED6-E110-F31B-EF34-B59FEEA966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31/05/2023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Giuseppe Velocci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913" b="8913"/>
          <a:stretch/>
        </p:blipFill>
        <p:spPr bwMode="auto">
          <a:xfrm>
            <a:off x="2532284" y="1318154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ale profile with solid fill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" r="27"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3" y="2680523"/>
            <a:ext cx="436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&amp; Security Champion @ MSC Technology Italia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B693-C97A-4241-AD80-1E3C05B7816A}"/>
              </a:ext>
            </a:extLst>
          </p:cNvPr>
          <p:cNvGrpSpPr/>
          <p:nvPr/>
        </p:nvGrpSpPr>
        <p:grpSpPr>
          <a:xfrm>
            <a:off x="2578911" y="3383280"/>
            <a:ext cx="3505659" cy="540000"/>
            <a:chOff x="2674161" y="3429000"/>
            <a:chExt cx="3505659" cy="540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AE58FDA4-6FB8-450B-AA66-0F9FE92B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3" t="6388" r="28297" b="65330"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5D7D3-43EF-45B8-9993-59D34893E696}"/>
                </a:ext>
              </a:extLst>
            </p:cNvPr>
            <p:cNvSpPr txBox="1"/>
            <p:nvPr/>
          </p:nvSpPr>
          <p:spPr>
            <a:xfrm>
              <a:off x="3896711" y="3429000"/>
              <a:ext cx="2283109" cy="538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Backend Developer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</a:rPr>
                <a:t>MSC Mediterranean Shipping Company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Nov 2021 – Present </a:t>
              </a:r>
              <a:endParaRPr lang="en-US" sz="800" dirty="0">
                <a:solidFill>
                  <a:schemeClr val="bg2">
                    <a:lumMod val="50000"/>
                  </a:schemeClr>
                </a:solidFill>
                <a:cs typeface="Calibri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6A7AF-14C3-4A19-82C5-A71337648E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/>
        </p:blipFill>
        <p:spPr>
          <a:xfrm>
            <a:off x="2607191" y="4017612"/>
            <a:ext cx="1116000" cy="518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DFF501-F4A6-4BE6-8281-B103FE75C7D3}"/>
              </a:ext>
            </a:extLst>
          </p:cNvPr>
          <p:cNvSpPr txBox="1"/>
          <p:nvPr/>
        </p:nvSpPr>
        <p:spPr>
          <a:xfrm>
            <a:off x="3800476" y="3966046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2020 – Oct 2021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06032-3C1B-4DFD-8B53-E8E75218AEE3}"/>
              </a:ext>
            </a:extLst>
          </p:cNvPr>
          <p:cNvSpPr txBox="1"/>
          <p:nvPr/>
        </p:nvSpPr>
        <p:spPr>
          <a:xfrm>
            <a:off x="3804773" y="4681073"/>
            <a:ext cx="267040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ITS Degree in Integrated backend services</a:t>
            </a:r>
            <a:endParaRPr lang="en-US" sz="1100" b="1" dirty="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ITS ICT Foundation 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Jul 2020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234228B1-E5DA-4CC4-B5F3-711C825D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84" y="4512951"/>
            <a:ext cx="653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63C01DA-8D0F-4E06-8EB0-F9D61517E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6" r="26006"/>
          <a:stretch/>
        </p:blipFill>
        <p:spPr>
          <a:xfrm>
            <a:off x="7317291" y="2869705"/>
            <a:ext cx="720000" cy="720000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3F903841-7322-491B-AA82-4C4832B4F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r="11448" b="28418"/>
          <a:stretch/>
        </p:blipFill>
        <p:spPr bwMode="auto">
          <a:xfrm>
            <a:off x="7534581" y="3808948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628354C0-3325-4E7F-A429-4FD4E20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31" y="3393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82C1FF-E93A-1401-8875-467A2C3EE106}"/>
              </a:ext>
            </a:extLst>
          </p:cNvPr>
          <p:cNvGrpSpPr/>
          <p:nvPr/>
        </p:nvGrpSpPr>
        <p:grpSpPr>
          <a:xfrm>
            <a:off x="2607364" y="4727712"/>
            <a:ext cx="1118151" cy="505239"/>
            <a:chOff x="2607364" y="4520647"/>
            <a:chExt cx="1118151" cy="5052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BD2AE4-E186-8C68-298C-27A8CC98B44D}"/>
                </a:ext>
              </a:extLst>
            </p:cNvPr>
            <p:cNvSpPr/>
            <p:nvPr/>
          </p:nvSpPr>
          <p:spPr>
            <a:xfrm>
              <a:off x="2607364" y="4520647"/>
              <a:ext cx="1118151" cy="505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3EDF09F3-D321-ED3C-9AF2-4F29A955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48609" y="4555432"/>
              <a:ext cx="447262" cy="438980"/>
            </a:xfrm>
            <a:prstGeom prst="rect">
              <a:avLst/>
            </a:prstGeom>
          </p:spPr>
        </p:pic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69809689-4411-1650-1873-B0244B383B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0184" y="1389043"/>
            <a:ext cx="1345987" cy="1329334"/>
          </a:xfrm>
          <a:prstGeom prst="ellipse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D8C30E8-7C62-A95A-90D5-652A546E96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7151" y="3804935"/>
            <a:ext cx="1076849" cy="71510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2EA099DE-F84A-A768-6627-44938FD661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5599" y="4590127"/>
            <a:ext cx="649793" cy="62467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22F1C233-F0EE-D35B-AB49-C9CFDCBD5C6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972" t="23526" r="-964" b="4494"/>
          <a:stretch/>
        </p:blipFill>
        <p:spPr>
          <a:xfrm>
            <a:off x="2626300" y="5458816"/>
            <a:ext cx="1107445" cy="5362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A24B2B-B348-4AB4-75D0-8B713CF36C37}"/>
              </a:ext>
            </a:extLst>
          </p:cNvPr>
          <p:cNvSpPr txBox="1"/>
          <p:nvPr/>
        </p:nvSpPr>
        <p:spPr>
          <a:xfrm>
            <a:off x="3775354" y="5439804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2015 – Nov 2017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2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F9832E5-6F8E-2BF4-A495-6C2CA9D9804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916" r="57229" b="1429"/>
          <a:stretch/>
        </p:blipFill>
        <p:spPr>
          <a:xfrm>
            <a:off x="8052920" y="2332354"/>
            <a:ext cx="772526" cy="722048"/>
          </a:xfrm>
          <a:prstGeom prst="rect">
            <a:avLst/>
          </a:prstGeom>
        </p:spPr>
      </p:pic>
      <p:pic>
        <p:nvPicPr>
          <p:cNvPr id="37" name="Picture 37" descr="Logo&#10;&#10;Description automatically generated">
            <a:extLst>
              <a:ext uri="{FF2B5EF4-FFF2-40B4-BE49-F238E27FC236}">
                <a16:creationId xmlns:a16="http://schemas.microsoft.com/office/drawing/2014/main" id="{F2815A97-60CB-43EE-958B-4073BD1167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57675" y="2802503"/>
            <a:ext cx="624674" cy="6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015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31A7E-DA00-4F54-9E62-29832BF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379666" cy="907200"/>
          </a:xfrm>
        </p:spPr>
        <p:txBody>
          <a:bodyPr anchor="ctr">
            <a:normAutofit/>
          </a:bodyPr>
          <a:lstStyle/>
          <a:p>
            <a:r>
              <a:rPr lang="en-US" dirty="0"/>
              <a:t>Alberto Diana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3F93-AFFE-4074-AEC4-45A2070E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5D77248-F92F-47C9-97FD-9CF7B39594FC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10DF-A6BD-4D25-858A-22A21D97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Copyright MSC Mediterranean Shipping Company SA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C7C7860-CFC4-4AB1-8CEB-9ED89622AC28}"/>
              </a:ext>
            </a:extLst>
          </p:cNvPr>
          <p:cNvSpPr txBox="1"/>
          <p:nvPr/>
        </p:nvSpPr>
        <p:spPr>
          <a:xfrm>
            <a:off x="1700893" y="2455307"/>
            <a:ext cx="8790215" cy="676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i="1" dirty="0">
              <a:latin typeface="Segoe UI"/>
              <a:cs typeface="Segoe UI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5F403A-FA98-BD5C-2D0F-578E7186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913" b="8913"/>
          <a:stretch/>
        </p:blipFill>
        <p:spPr bwMode="auto">
          <a:xfrm>
            <a:off x="2532284" y="1318154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Male profile with solid fill">
            <a:extLst>
              <a:ext uri="{FF2B5EF4-FFF2-40B4-BE49-F238E27FC236}">
                <a16:creationId xmlns:a16="http://schemas.microsoft.com/office/drawing/2014/main" id="{BEE6D10E-0BD3-E7A6-B4F3-C6F5E6B7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" r="27"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A76A0F-C5E9-D3CD-1568-2378E79C0DA6}"/>
              </a:ext>
            </a:extLst>
          </p:cNvPr>
          <p:cNvSpPr txBox="1"/>
          <p:nvPr/>
        </p:nvSpPr>
        <p:spPr>
          <a:xfrm>
            <a:off x="2532283" y="2680523"/>
            <a:ext cx="458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and Release Coordinator @ MSC Technology Italia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7F3F93-F761-1C76-D9C2-2DBEA98970A5}"/>
              </a:ext>
            </a:extLst>
          </p:cNvPr>
          <p:cNvGrpSpPr/>
          <p:nvPr/>
        </p:nvGrpSpPr>
        <p:grpSpPr>
          <a:xfrm>
            <a:off x="2590546" y="3306454"/>
            <a:ext cx="3505659" cy="579720"/>
            <a:chOff x="2674161" y="3429000"/>
            <a:chExt cx="3505659" cy="579720"/>
          </a:xfrm>
        </p:grpSpPr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2464CD0D-95CE-A2F8-689F-5018CEE4A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3" t="6388" r="28297" b="65330"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6C1B81-A85D-769B-AE96-3218F3C7165F}"/>
                </a:ext>
              </a:extLst>
            </p:cNvPr>
            <p:cNvSpPr txBox="1"/>
            <p:nvPr/>
          </p:nvSpPr>
          <p:spPr>
            <a:xfrm>
              <a:off x="3896711" y="3439333"/>
              <a:ext cx="2283109" cy="5693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Backend Developer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</a:rPr>
                <a:t>Sep 2021 - Current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 Mediterranean Shipping Company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B6E770-7FE0-1F14-106D-B36DE143D053}"/>
              </a:ext>
            </a:extLst>
          </p:cNvPr>
          <p:cNvSpPr txBox="1"/>
          <p:nvPr/>
        </p:nvSpPr>
        <p:spPr>
          <a:xfrm>
            <a:off x="3827681" y="4078735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DA140AD3-5044-7BCD-6796-7FFA3F32F2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6" r="26006"/>
          <a:stretch/>
        </p:blipFill>
        <p:spPr>
          <a:xfrm>
            <a:off x="7204016" y="2877171"/>
            <a:ext cx="720000" cy="720000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2A0F3DC5-B71F-B831-3AF6-33D246172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r="11448" b="28418"/>
          <a:stretch/>
        </p:blipFill>
        <p:spPr bwMode="auto">
          <a:xfrm>
            <a:off x="7193199" y="3914818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A255C7-A45F-B4BA-BE86-2F100B84B4C7}"/>
              </a:ext>
            </a:extLst>
          </p:cNvPr>
          <p:cNvSpPr txBox="1"/>
          <p:nvPr/>
        </p:nvSpPr>
        <p:spPr>
          <a:xfrm>
            <a:off x="3775354" y="5439804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77920F-7DDE-0ED0-886C-3F8BF4EE7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11276" y1="18947" x2="11276" y2="18947"/>
                        <a14:backgroundMark x1="19288" y1="21316" x2="58754" y2="8947"/>
                        <a14:backgroundMark x1="58754" y1="8947" x2="82196" y2="16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3" y="1155107"/>
            <a:ext cx="1639444" cy="1848631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8322ABFE-9D9A-6E13-8254-2B2235B855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4" y="3935767"/>
            <a:ext cx="1044064" cy="476156"/>
          </a:xfrm>
          <a:prstGeom prst="rect">
            <a:avLst/>
          </a:prstGeom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30794111-700F-D3CA-E289-628C57EAD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29" y="4544725"/>
            <a:ext cx="1196255" cy="36807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3D1B87E-BDE1-A394-9468-7311F4B205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32816" y="5027677"/>
            <a:ext cx="616750" cy="627570"/>
          </a:xfrm>
          <a:prstGeom prst="rect">
            <a:avLst/>
          </a:prstGeom>
        </p:spPr>
      </p:pic>
      <p:pic>
        <p:nvPicPr>
          <p:cNvPr id="51" name="Picture 50" descr="Logo, calendar&#10;&#10;Description automatically generated">
            <a:extLst>
              <a:ext uri="{FF2B5EF4-FFF2-40B4-BE49-F238E27FC236}">
                <a16:creationId xmlns:a16="http://schemas.microsoft.com/office/drawing/2014/main" id="{1C52E451-6CC2-BC7A-96C8-11609C075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0854" y="5019127"/>
            <a:ext cx="640825" cy="640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2AE1B3E-A784-7589-DAAC-D50A68954C97}"/>
              </a:ext>
            </a:extLst>
          </p:cNvPr>
          <p:cNvSpPr txBox="1"/>
          <p:nvPr/>
        </p:nvSpPr>
        <p:spPr>
          <a:xfrm>
            <a:off x="3813096" y="3930931"/>
            <a:ext cx="2283109" cy="5693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IOT Developer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May 2021 – August 2021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Mediterranean Shipping Company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27B4E1-9209-0036-91F7-CC1F4386A2D5}"/>
              </a:ext>
            </a:extLst>
          </p:cNvPr>
          <p:cNvSpPr txBox="1"/>
          <p:nvPr/>
        </p:nvSpPr>
        <p:spPr>
          <a:xfrm>
            <a:off x="3838530" y="4485927"/>
            <a:ext cx="2283109" cy="5693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Full stack Developer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Apr 2019 – April 2021</a:t>
            </a:r>
          </a:p>
          <a:p>
            <a:r>
              <a:rPr lang="en-US" sz="1000" dirty="0">
                <a:solidFill>
                  <a:schemeClr val="bg1"/>
                </a:solidFill>
              </a:rPr>
              <a:t> Mediterranean Shipping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A399C5-1D1B-C9BA-B564-185B4522548D}"/>
              </a:ext>
            </a:extLst>
          </p:cNvPr>
          <p:cNvSpPr txBox="1"/>
          <p:nvPr/>
        </p:nvSpPr>
        <p:spPr>
          <a:xfrm>
            <a:off x="3850429" y="5135693"/>
            <a:ext cx="449989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Bachelor Degree in Management engineering 2019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Master in Management of Enabling technologies for industry 4.0</a:t>
            </a:r>
            <a:r>
              <a:rPr lang="en-US" sz="1100" b="1" dirty="0">
                <a:solidFill>
                  <a:schemeClr val="bg1"/>
                </a:solidFill>
              </a:rPr>
              <a:t>veloper</a:t>
            </a:r>
            <a:endParaRPr lang="en-US" dirty="0"/>
          </a:p>
          <a:p>
            <a:r>
              <a:rPr lang="en-US" sz="1000" dirty="0">
                <a:solidFill>
                  <a:schemeClr val="bg1"/>
                </a:solidFill>
              </a:rPr>
              <a:t>Mediterranean Shipping Company</a:t>
            </a:r>
          </a:p>
        </p:txBody>
      </p:sp>
      <p:pic>
        <p:nvPicPr>
          <p:cNvPr id="56" name="Picture 55" descr="Logo, icon&#10;&#10;Description automatically generated">
            <a:extLst>
              <a:ext uri="{FF2B5EF4-FFF2-40B4-BE49-F238E27FC236}">
                <a16:creationId xmlns:a16="http://schemas.microsoft.com/office/drawing/2014/main" id="{24271F1C-25E5-EE12-B146-710E336411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09" y="3256943"/>
            <a:ext cx="840484" cy="504290"/>
          </a:xfrm>
          <a:prstGeom prst="rect">
            <a:avLst/>
          </a:prstGeom>
        </p:spPr>
      </p:pic>
      <p:pic>
        <p:nvPicPr>
          <p:cNvPr id="58" name="Picture 57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31CE0B-B468-F255-8854-FA7E07F72B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10" y="2686601"/>
            <a:ext cx="591161" cy="591161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DA9AC5E4-28FD-89A3-CA44-F57B69856E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31" y="4187748"/>
            <a:ext cx="591162" cy="609882"/>
          </a:xfrm>
          <a:prstGeom prst="rect">
            <a:avLst/>
          </a:prstGeom>
        </p:spPr>
      </p:pic>
      <p:pic>
        <p:nvPicPr>
          <p:cNvPr id="62" name="Picture 6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767CC2B-04E2-1EEF-BE0C-8C0DE757EE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34" y="3589466"/>
            <a:ext cx="1174487" cy="731987"/>
          </a:xfrm>
          <a:prstGeom prst="rect">
            <a:avLst/>
          </a:prstGeom>
        </p:spPr>
      </p:pic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D1B66856-C0A8-0163-5B30-F326D72DEB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80" y="4401831"/>
            <a:ext cx="827515" cy="6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254A2E-5731-4FD8-8964-70AA85A13DEC}"/>
              </a:ext>
            </a:extLst>
          </p:cNvPr>
          <p:cNvGrpSpPr/>
          <p:nvPr/>
        </p:nvGrpSpPr>
        <p:grpSpPr>
          <a:xfrm>
            <a:off x="8122173" y="1387446"/>
            <a:ext cx="2414574" cy="4456680"/>
            <a:chOff x="1267322" y="1641446"/>
            <a:chExt cx="2414574" cy="4456680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A6533922-2891-4CF1-99D1-655413227B7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C5BAE4-8317-46F9-9E37-D27F8DD9CE90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Ravioli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D83A6-B577-44EB-B83A-DD623342D983}"/>
              </a:ext>
            </a:extLst>
          </p:cNvPr>
          <p:cNvGrpSpPr/>
          <p:nvPr/>
        </p:nvGrpSpPr>
        <p:grpSpPr>
          <a:xfrm>
            <a:off x="1267322" y="1387445"/>
            <a:ext cx="2414574" cy="4456681"/>
            <a:chOff x="1267322" y="1641445"/>
            <a:chExt cx="2414574" cy="4456681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466DB266-7344-4832-8CEA-BE046818568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41C07D-3D40-45BD-8F8A-655229D9FE9F}"/>
                </a:ext>
              </a:extLst>
            </p:cNvPr>
            <p:cNvSpPr/>
            <p:nvPr/>
          </p:nvSpPr>
          <p:spPr>
            <a:xfrm>
              <a:off x="1834853" y="1641445"/>
              <a:ext cx="1279511" cy="110810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Spaghetti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Pasta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91B3D-3A90-4625-AB19-D345F6442CD4}"/>
              </a:ext>
            </a:extLst>
          </p:cNvPr>
          <p:cNvSpPr txBox="1"/>
          <p:nvPr/>
        </p:nvSpPr>
        <p:spPr>
          <a:xfrm>
            <a:off x="142342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Unstructured and difficult to maintain source code</a:t>
            </a:r>
          </a:p>
          <a:p>
            <a:pPr algn="ctr"/>
            <a:r>
              <a:rPr lang="en-US" dirty="0"/>
              <a:t>Object-oriented code written in a procedural style, forsaking polymorphism </a:t>
            </a:r>
          </a:p>
        </p:txBody>
      </p:sp>
      <p:pic>
        <p:nvPicPr>
          <p:cNvPr id="28" name="Picture 2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37D6236-DEA5-45D6-A708-24106505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66" y="1506561"/>
            <a:ext cx="846985" cy="6361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B43FC-7C11-484C-8F2B-6101F87FD6A3}"/>
              </a:ext>
            </a:extLst>
          </p:cNvPr>
          <p:cNvGrpSpPr/>
          <p:nvPr/>
        </p:nvGrpSpPr>
        <p:grpSpPr>
          <a:xfrm>
            <a:off x="4672263" y="1387446"/>
            <a:ext cx="2414574" cy="4456680"/>
            <a:chOff x="1267322" y="1641446"/>
            <a:chExt cx="2414574" cy="4456680"/>
          </a:xfrm>
        </p:grpSpPr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3E005109-EB74-4498-9B96-CB11F271B456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990C932-4C4D-4903-BA12-E335A4FA5ED8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Lasagna</a:t>
              </a:r>
            </a:p>
          </p:txBody>
        </p:sp>
      </p:grp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F14260B-C4FD-4F55-AF8F-958E1B10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34" y="1550409"/>
            <a:ext cx="900000" cy="62260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3D2137-5C06-4BE5-8F31-331E44F6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22963" r="5701" b="35124"/>
          <a:stretch/>
        </p:blipFill>
        <p:spPr bwMode="auto">
          <a:xfrm>
            <a:off x="8879459" y="1657180"/>
            <a:ext cx="900000" cy="4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8B571FE-C92E-4DAE-AA8B-8C598B03CA45}"/>
              </a:ext>
            </a:extLst>
          </p:cNvPr>
          <p:cNvSpPr txBox="1"/>
          <p:nvPr/>
        </p:nvSpPr>
        <p:spPr>
          <a:xfrm>
            <a:off x="487333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Layers and classes are so complicated and tightly coupled that making a change in one layer requires modification in all the others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1B91D-0DCB-4B1F-B083-4204667088F5}"/>
              </a:ext>
            </a:extLst>
          </p:cNvPr>
          <p:cNvSpPr txBox="1"/>
          <p:nvPr/>
        </p:nvSpPr>
        <p:spPr>
          <a:xfrm>
            <a:off x="8300759" y="2938471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structured classes easy to understand in isolation, but difficult to understand as a whole</a:t>
            </a:r>
          </a:p>
        </p:txBody>
      </p:sp>
    </p:spTree>
    <p:extLst>
      <p:ext uri="{BB962C8B-B14F-4D97-AF65-F5344CB8AC3E}">
        <p14:creationId xmlns:p14="http://schemas.microsoft.com/office/powerpoint/2010/main" val="25138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31A7E-DA00-4F54-9E62-29832BF8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11379666" cy="907200"/>
          </a:xfrm>
        </p:spPr>
        <p:txBody>
          <a:bodyPr anchor="ctr">
            <a:normAutofit/>
          </a:bodyPr>
          <a:lstStyle/>
          <a:p>
            <a:r>
              <a:rPr lang="en-US"/>
              <a:t>What is AND WHY Solid?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3F93-AFFE-4074-AEC4-45A2070E2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5D77248-F92F-47C9-97FD-9CF7B39594FC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10DF-A6BD-4D25-858A-22A21D97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Copyright MSC Mediterranean Shipping Company SA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C7C7860-CFC4-4AB1-8CEB-9ED89622AC28}"/>
              </a:ext>
            </a:extLst>
          </p:cNvPr>
          <p:cNvSpPr txBox="1"/>
          <p:nvPr/>
        </p:nvSpPr>
        <p:spPr>
          <a:xfrm>
            <a:off x="1700893" y="2455307"/>
            <a:ext cx="8790215" cy="676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255C7-A45F-B4BA-BE86-2F100B84B4C7}"/>
              </a:ext>
            </a:extLst>
          </p:cNvPr>
          <p:cNvSpPr txBox="1"/>
          <p:nvPr/>
        </p:nvSpPr>
        <p:spPr>
          <a:xfrm>
            <a:off x="3775354" y="5439804"/>
            <a:ext cx="228310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63CE0-9D66-A60A-E72E-EF39FE357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" y="736797"/>
            <a:ext cx="113442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0" y="-1"/>
            <a:ext cx="11350800" cy="1051561"/>
          </a:xfrm>
        </p:spPr>
        <p:txBody>
          <a:bodyPr anchor="ctr">
            <a:normAutofit/>
          </a:bodyPr>
          <a:lstStyle/>
          <a:p>
            <a:r>
              <a:rPr lang="en-US" dirty="0"/>
              <a:t>The principles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478D303-382B-78F3-7C0C-904A545BFB95}"/>
              </a:ext>
            </a:extLst>
          </p:cNvPr>
          <p:cNvSpPr/>
          <p:nvPr/>
        </p:nvSpPr>
        <p:spPr>
          <a:xfrm>
            <a:off x="2939593" y="2669778"/>
            <a:ext cx="2281286" cy="1835426"/>
          </a:xfrm>
          <a:prstGeom prst="hexagon">
            <a:avLst/>
          </a:prstGeom>
          <a:solidFill>
            <a:srgbClr val="FEA80E"/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Open/Closed Principle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90154A17-C151-A1F4-B5D5-008DC6BBBC95}"/>
              </a:ext>
            </a:extLst>
          </p:cNvPr>
          <p:cNvSpPr/>
          <p:nvPr/>
        </p:nvSpPr>
        <p:spPr>
          <a:xfrm>
            <a:off x="4876802" y="1752065"/>
            <a:ext cx="2281286" cy="1835425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 err="1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Liskov’s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Calibri" pitchFamily="34" charset="0"/>
              </a:rPr>
              <a:t> Substitution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E05B97A-508D-6F6A-7F4C-4103E4DB024C}"/>
              </a:ext>
            </a:extLst>
          </p:cNvPr>
          <p:cNvSpPr/>
          <p:nvPr/>
        </p:nvSpPr>
        <p:spPr>
          <a:xfrm>
            <a:off x="6784158" y="2669777"/>
            <a:ext cx="2268050" cy="1835425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Interface Segregation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68158DE-3700-25B5-1272-59C48EC07D9A}"/>
              </a:ext>
            </a:extLst>
          </p:cNvPr>
          <p:cNvSpPr/>
          <p:nvPr/>
        </p:nvSpPr>
        <p:spPr>
          <a:xfrm>
            <a:off x="8682088" y="1752064"/>
            <a:ext cx="2268050" cy="1835425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Dependency Inversion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F26AE19A-92EA-D424-56C3-EF23C228447C}"/>
              </a:ext>
            </a:extLst>
          </p:cNvPr>
          <p:cNvSpPr/>
          <p:nvPr/>
        </p:nvSpPr>
        <p:spPr>
          <a:xfrm>
            <a:off x="1036950" y="1752066"/>
            <a:ext cx="2281286" cy="1835425"/>
          </a:xfrm>
          <a:prstGeom prst="hexagon">
            <a:avLst/>
          </a:prstGeom>
          <a:solidFill>
            <a:srgbClr val="FF737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defTabSz="914400"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Single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48459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existing code base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213C-9405-4611-B142-120E61EB37B3}"/>
              </a:ext>
            </a:extLst>
          </p:cNvPr>
          <p:cNvSpPr txBox="1"/>
          <p:nvPr/>
        </p:nvSpPr>
        <p:spPr>
          <a:xfrm>
            <a:off x="457200" y="1250798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refactor</a:t>
            </a:r>
          </a:p>
          <a:p>
            <a:r>
              <a:rPr lang="en-US" sz="1400" dirty="0"/>
              <a:t>[</a:t>
            </a:r>
            <a:r>
              <a:rPr lang="en-US" sz="1400" b="0" i="0" dirty="0">
                <a:effectLst/>
              </a:rPr>
              <a:t>/</a:t>
            </a:r>
            <a:r>
              <a:rPr lang="en-US" sz="1400" b="0" i="0" dirty="0" err="1">
                <a:effectLst/>
              </a:rPr>
              <a:t>ri</a:t>
            </a:r>
            <a:r>
              <a:rPr lang="en-US" sz="1400" b="0" i="0" dirty="0">
                <a:effectLst/>
              </a:rPr>
              <a:t>ːˈ</a:t>
            </a:r>
            <a:r>
              <a:rPr lang="en-US" sz="1400" b="0" i="0" dirty="0" err="1">
                <a:effectLst/>
              </a:rPr>
              <a:t>faktə</a:t>
            </a:r>
            <a:r>
              <a:rPr lang="en-US" sz="1400" b="0" i="0" dirty="0">
                <a:effectLst/>
              </a:rPr>
              <a:t>/</a:t>
            </a:r>
            <a:r>
              <a:rPr lang="en-US" sz="1400" dirty="0"/>
              <a:t>] </a:t>
            </a:r>
            <a:r>
              <a:rPr lang="en-US" sz="1400" i="1" dirty="0"/>
              <a:t>verb</a:t>
            </a:r>
          </a:p>
          <a:p>
            <a:pPr>
              <a:spcAft>
                <a:spcPts val="600"/>
              </a:spcAft>
            </a:pPr>
            <a:r>
              <a:rPr lang="en-US" dirty="0"/>
              <a:t>_____________________________________________</a:t>
            </a:r>
          </a:p>
          <a:p>
            <a:r>
              <a:rPr lang="en-US" sz="1400" b="1" dirty="0"/>
              <a:t>1.</a:t>
            </a:r>
            <a:r>
              <a:rPr lang="en-US" sz="1400" dirty="0"/>
              <a:t> To rewrite existing source code in order to improve its readability, reusability or structure without affecting its meaning or </a:t>
            </a:r>
            <a:r>
              <a:rPr lang="en-US" sz="1400" dirty="0" err="1"/>
              <a:t>behaviour</a:t>
            </a:r>
            <a:endParaRPr lang="en-US" sz="1400" dirty="0"/>
          </a:p>
          <a:p>
            <a:br>
              <a:rPr lang="en-US" sz="1400" dirty="0"/>
            </a:br>
            <a:r>
              <a:rPr lang="en-US" sz="1400" b="1" dirty="0"/>
              <a:t>2.</a:t>
            </a:r>
            <a:r>
              <a:rPr lang="en-US" sz="1400" dirty="0"/>
              <a:t> To trash old code while blaming other developers in order to write brilliant new code that preserves bad performances and old bugs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53ECF8-B813-4BE9-94DC-6814C231273C}"/>
              </a:ext>
            </a:extLst>
          </p:cNvPr>
          <p:cNvSpPr txBox="1"/>
          <p:nvPr/>
        </p:nvSpPr>
        <p:spPr>
          <a:xfrm>
            <a:off x="457200" y="3789204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unit test</a:t>
            </a:r>
          </a:p>
          <a:p>
            <a:r>
              <a:rPr lang="en-US" sz="1400" dirty="0"/>
              <a:t>[/ˈ</a:t>
            </a:r>
            <a:r>
              <a:rPr lang="en-US" sz="1400" dirty="0" err="1"/>
              <a:t>juːnɪt</a:t>
            </a:r>
            <a:r>
              <a:rPr lang="en-US" sz="1400" dirty="0"/>
              <a:t> </a:t>
            </a:r>
            <a:r>
              <a:rPr lang="en-US" sz="1400" dirty="0" err="1"/>
              <a:t>tèst</a:t>
            </a:r>
            <a:r>
              <a:rPr lang="en-US" sz="1400" dirty="0"/>
              <a:t>/] </a:t>
            </a:r>
            <a:r>
              <a:rPr lang="en-US" sz="1400" i="1" dirty="0"/>
              <a:t>noun</a:t>
            </a:r>
          </a:p>
          <a:p>
            <a:pPr>
              <a:spcAft>
                <a:spcPts val="600"/>
              </a:spcAft>
            </a:pPr>
            <a:r>
              <a:rPr lang="en-US" dirty="0"/>
              <a:t>_____________________________________________</a:t>
            </a:r>
          </a:p>
          <a:p>
            <a:r>
              <a:rPr lang="en-US" sz="1400" b="1" dirty="0"/>
              <a:t>1.</a:t>
            </a:r>
            <a:r>
              <a:rPr lang="en-US" sz="1400" dirty="0"/>
              <a:t> An automated software testing method by which individual units of source code are tested to determine whether they are fit for use</a:t>
            </a:r>
          </a:p>
          <a:p>
            <a:br>
              <a:rPr lang="en-US" sz="1400" dirty="0"/>
            </a:br>
            <a:r>
              <a:rPr lang="en-US" sz="1400" b="1" dirty="0"/>
              <a:t>2.</a:t>
            </a:r>
            <a:r>
              <a:rPr lang="en-US" sz="1400" dirty="0"/>
              <a:t> Additional code logic to run on demand that usually requires modifications at each coding iteration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339D7-920C-42EA-85D6-D8001C5FA418}"/>
              </a:ext>
            </a:extLst>
          </p:cNvPr>
          <p:cNvGrpSpPr/>
          <p:nvPr/>
        </p:nvGrpSpPr>
        <p:grpSpPr>
          <a:xfrm>
            <a:off x="7129873" y="2167674"/>
            <a:ext cx="3711451" cy="3243059"/>
            <a:chOff x="6998714" y="2151901"/>
            <a:chExt cx="3711451" cy="32430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6F6944-8F83-4762-894F-772073E7CC48}"/>
                </a:ext>
              </a:extLst>
            </p:cNvPr>
            <p:cNvGrpSpPr/>
            <p:nvPr/>
          </p:nvGrpSpPr>
          <p:grpSpPr>
            <a:xfrm>
              <a:off x="7597396" y="2151901"/>
              <a:ext cx="3112769" cy="3150443"/>
              <a:chOff x="925831" y="3625617"/>
              <a:chExt cx="3112769" cy="3150443"/>
            </a:xfrm>
          </p:grpSpPr>
          <p:pic>
            <p:nvPicPr>
              <p:cNvPr id="10" name="Picture 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3A33739-803F-4896-A819-994583EC5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31" y="3625617"/>
                <a:ext cx="3112769" cy="27441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A7EC12-CCAF-45F3-9C2B-239446865A78}"/>
                  </a:ext>
                </a:extLst>
              </p:cNvPr>
              <p:cNvSpPr txBox="1"/>
              <p:nvPr/>
            </p:nvSpPr>
            <p:spPr>
              <a:xfrm>
                <a:off x="2651760" y="3629045"/>
                <a:ext cx="670560" cy="314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TEU</a:t>
                </a:r>
              </a:p>
              <a:p>
                <a:pPr algn="ctr"/>
                <a:endParaRPr lang="en-US" sz="700" dirty="0"/>
              </a:p>
              <a:p>
                <a:pPr algn="r"/>
                <a:r>
                  <a:rPr lang="en-US" sz="1200" dirty="0"/>
                  <a:t>800</a:t>
                </a:r>
                <a:br>
                  <a:rPr lang="en-US" sz="1200" dirty="0"/>
                </a:br>
                <a:endParaRPr lang="en-US" sz="500" dirty="0"/>
              </a:p>
              <a:p>
                <a:pPr algn="r"/>
                <a:r>
                  <a:rPr lang="en-US" sz="1200" dirty="0"/>
                  <a:t>2.500</a:t>
                </a:r>
              </a:p>
              <a:p>
                <a:pPr algn="r"/>
                <a:br>
                  <a:rPr lang="en-US" sz="700" dirty="0"/>
                </a:br>
                <a:r>
                  <a:rPr lang="en-US" sz="1200" dirty="0"/>
                  <a:t>3.400</a:t>
                </a:r>
              </a:p>
              <a:p>
                <a:pPr algn="r"/>
                <a:br>
                  <a:rPr lang="en-US" sz="800" dirty="0"/>
                </a:br>
                <a:r>
                  <a:rPr lang="en-US" sz="1200" dirty="0"/>
                  <a:t>4.500</a:t>
                </a:r>
              </a:p>
              <a:p>
                <a:pPr algn="r"/>
                <a:br>
                  <a:rPr lang="en-US" sz="600" dirty="0"/>
                </a:br>
                <a:r>
                  <a:rPr lang="en-US" sz="1200" dirty="0"/>
                  <a:t>5.000</a:t>
                </a:r>
              </a:p>
              <a:p>
                <a:pPr algn="r"/>
                <a:br>
                  <a:rPr lang="en-US" sz="600" dirty="0"/>
                </a:br>
                <a:r>
                  <a:rPr lang="en-US" sz="1200" dirty="0"/>
                  <a:t>8.000</a:t>
                </a:r>
              </a:p>
              <a:p>
                <a:pPr algn="r"/>
                <a:br>
                  <a:rPr lang="en-US" sz="900" dirty="0"/>
                </a:br>
                <a:r>
                  <a:rPr lang="en-US" sz="1200" dirty="0"/>
                  <a:t>12.500</a:t>
                </a:r>
              </a:p>
              <a:p>
                <a:pPr algn="r"/>
                <a:br>
                  <a:rPr lang="en-US" sz="1050" dirty="0"/>
                </a:br>
                <a:r>
                  <a:rPr lang="en-US" sz="1200" dirty="0"/>
                  <a:t>18.000</a:t>
                </a:r>
                <a:br>
                  <a:rPr lang="en-US" sz="1200" dirty="0"/>
                </a:br>
                <a:br>
                  <a:rPr lang="en-US" sz="2000" dirty="0"/>
                </a:br>
                <a:r>
                  <a:rPr lang="en-US" sz="1200" dirty="0"/>
                  <a:t>23.756</a:t>
                </a:r>
              </a:p>
            </p:txBody>
          </p:sp>
        </p:grpSp>
        <p:pic>
          <p:nvPicPr>
            <p:cNvPr id="17" name="Picture 1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77DD160-A28A-4C24-B2B5-C2FAA5F5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4" t="32958" r="15196" b="30410"/>
            <a:stretch/>
          </p:blipFill>
          <p:spPr>
            <a:xfrm>
              <a:off x="6998714" y="4753813"/>
              <a:ext cx="2496082" cy="64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4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refactoring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F2067-FB28-CF78-DF44-1911527AAF05}"/>
              </a:ext>
            </a:extLst>
          </p:cNvPr>
          <p:cNvSpPr txBox="1"/>
          <p:nvPr/>
        </p:nvSpPr>
        <p:spPr>
          <a:xfrm>
            <a:off x="820799" y="1396800"/>
            <a:ext cx="5563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PATH FINDING API</a:t>
            </a:r>
          </a:p>
          <a:p>
            <a:endParaRPr lang="it-IT"/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One endpoint for vessel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One endpoint for airplanes routes</a:t>
            </a:r>
          </a:p>
          <a:p>
            <a:endParaRPr lang="it-IT"/>
          </a:p>
          <a:p>
            <a:endParaRPr lang="it-IT"/>
          </a:p>
          <a:p>
            <a:r>
              <a:rPr lang="it-IT"/>
              <a:t>What could go wrong?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88B8B-3DBB-7B60-678F-47ED011D0966}"/>
              </a:ext>
            </a:extLst>
          </p:cNvPr>
          <p:cNvSpPr txBox="1"/>
          <p:nvPr/>
        </p:nvSpPr>
        <p:spPr>
          <a:xfrm>
            <a:off x="352301" y="4543200"/>
            <a:ext cx="567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follow along:</a:t>
            </a:r>
          </a:p>
          <a:p>
            <a:r>
              <a:rPr lang="en-US" dirty="0" err="1">
                <a:hlinkClick r:id="rId3"/>
              </a:rPr>
              <a:t>msc</a:t>
            </a:r>
            <a:r>
              <a:rPr lang="en-US" dirty="0">
                <a:hlinkClick r:id="rId3"/>
              </a:rPr>
              <a:t>-technology/solid-playground at 2023-05-31-talk-unito (github.com)</a:t>
            </a:r>
            <a:endParaRPr lang="it-IT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E4A80EB-1CF5-F721-04BB-554399028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6051" y="871549"/>
            <a:ext cx="3396998" cy="50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57626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22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PPT_template_2022" id="{9DF6CFCE-6199-4FB3-B1C2-0BD318D476D5}" vid="{084E43CA-B0F2-4926-81B7-4B929ECADD9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ea8230-ed3b-402b-ba53-3fe659a2f91e">
      <Terms xmlns="http://schemas.microsoft.com/office/infopath/2007/PartnerControls"/>
    </lcf76f155ced4ddcb4097134ff3c332f>
    <TaxCatchAll xmlns="740db041-2cdb-4753-b2e1-8608051101e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DB54AFF81F8C47A6FE758CE2B247E4" ma:contentTypeVersion="10" ma:contentTypeDescription="Create a new document." ma:contentTypeScope="" ma:versionID="1bda78f21f185ca4f0011cf06fe9fa38">
  <xsd:schema xmlns:xsd="http://www.w3.org/2001/XMLSchema" xmlns:xs="http://www.w3.org/2001/XMLSchema" xmlns:p="http://schemas.microsoft.com/office/2006/metadata/properties" xmlns:ns2="4fea8230-ed3b-402b-ba53-3fe659a2f91e" xmlns:ns3="740db041-2cdb-4753-b2e1-8608051101ef" targetNamespace="http://schemas.microsoft.com/office/2006/metadata/properties" ma:root="true" ma:fieldsID="3a5b1a2459754cbf1ae6396422527f7a" ns2:_="" ns3:_="">
    <xsd:import namespace="4fea8230-ed3b-402b-ba53-3fe659a2f91e"/>
    <xsd:import namespace="740db041-2cdb-4753-b2e1-8608051101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a8230-ed3b-402b-ba53-3fe659a2f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8ded909-303a-4d8e-b841-df2fc8e5e6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db041-2cdb-4753-b2e1-8608051101e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bb4510f-5efe-4fae-a62b-8e1ca4580d9b}" ma:internalName="TaxCatchAll" ma:showField="CatchAllData" ma:web="740db041-2cdb-4753-b2e1-8608051101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D2C927-5A81-4FA4-B665-F19D810C980C}">
  <ds:schemaRefs>
    <ds:schemaRef ds:uri="http://purl.org/dc/terms/"/>
    <ds:schemaRef ds:uri="http://schemas.microsoft.com/office/2006/documentManagement/types"/>
    <ds:schemaRef ds:uri="4fea8230-ed3b-402b-ba53-3fe659a2f91e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40db041-2cdb-4753-b2e1-8608051101e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3DBC769-9A33-4ED3-A7CE-C66BBEB5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ea8230-ed3b-402b-ba53-3fe659a2f91e"/>
    <ds:schemaRef ds:uri="740db041-2cdb-4753-b2e1-8608051101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msc_ppt_global_template_2022</Template>
  <TotalTime>305</TotalTime>
  <Words>520</Words>
  <Application>Microsoft Office PowerPoint</Application>
  <PresentationFormat>Widescreen</PresentationFormat>
  <Paragraphs>110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msc_2022</vt:lpstr>
      <vt:lpstr>A guide to refactoring using The Solid Principles</vt:lpstr>
      <vt:lpstr>Giuseppe Velocci</vt:lpstr>
      <vt:lpstr>Alberto Diana</vt:lpstr>
      <vt:lpstr>Pasta Coding</vt:lpstr>
      <vt:lpstr>What is AND WHY Solid?</vt:lpstr>
      <vt:lpstr>The principles</vt:lpstr>
      <vt:lpstr>Improve existing code base quality</vt:lpstr>
      <vt:lpstr>Live refactoring</vt:lpstr>
      <vt:lpstr>PowerPoint Presentation</vt:lpstr>
    </vt:vector>
  </TitlesOfParts>
  <Company>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OVHQ Connect-DF Sprint 25 Review</dc:title>
  <dc:creator>Giuseppe Velocci (MSC Technology Italia)</dc:creator>
  <cp:lastModifiedBy>Alberto Diana (MSC Technology Italia)</cp:lastModifiedBy>
  <cp:revision>11</cp:revision>
  <dcterms:created xsi:type="dcterms:W3CDTF">2023-03-16T15:45:46Z</dcterms:created>
  <dcterms:modified xsi:type="dcterms:W3CDTF">2023-05-17T07:38:43Z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0x0101005BDB54AFF81F8C47A6FE758CE2B247E4</vt:lpwstr>
  </property>
  <property fmtid="{D5CDD505-2E9C-101B-9397-08002B2CF9AE}" pid="3" name="MediaServiceImageTags">
    <vt:lpwstr/>
  </property>
  <property fmtid="{D5CDD505-2E9C-101B-9397-08002B2CF9AE}" pid="4" name="MSIP_Label_fc24caf1-31f7-40c1-bde0-ca915f0156e3_Enabled">
    <vt:lpwstr>true</vt:lpwstr>
  </property>
  <property fmtid="{D5CDD505-2E9C-101B-9397-08002B2CF9AE}" pid="5" name="MSIP_Label_fc24caf1-31f7-40c1-bde0-ca915f0156e3_SetDate">
    <vt:lpwstr>2022-09-01T11:13:58Z</vt:lpwstr>
  </property>
  <property fmtid="{D5CDD505-2E9C-101B-9397-08002B2CF9AE}" pid="6" name="MSIP_Label_fc24caf1-31f7-40c1-bde0-ca915f0156e3_Method">
    <vt:lpwstr>Standard</vt:lpwstr>
  </property>
  <property fmtid="{D5CDD505-2E9C-101B-9397-08002B2CF9AE}" pid="7" name="MSIP_Label_fc24caf1-31f7-40c1-bde0-ca915f0156e3_Name">
    <vt:lpwstr>Internal</vt:lpwstr>
  </property>
  <property fmtid="{D5CDD505-2E9C-101B-9397-08002B2CF9AE}" pid="8" name="MSIP_Label_fc24caf1-31f7-40c1-bde0-ca915f0156e3_SiteId">
    <vt:lpwstr>088e9b00-ffd0-458e-bfa1-acf4c596d3cb</vt:lpwstr>
  </property>
  <property fmtid="{D5CDD505-2E9C-101B-9397-08002B2CF9AE}" pid="9" name="MSIP_Label_fc24caf1-31f7-40c1-bde0-ca915f0156e3_ActionId">
    <vt:lpwstr>80cee8b1-a181-4ff9-9c57-1f61095c0cdc</vt:lpwstr>
  </property>
  <property fmtid="{D5CDD505-2E9C-101B-9397-08002B2CF9AE}" pid="10" name="MSIP_Label_fc24caf1-31f7-40c1-bde0-ca915f0156e3_ContentBits">
    <vt:lpwstr>2</vt:lpwstr>
  </property>
  <property fmtid="{D5CDD505-2E9C-101B-9397-08002B2CF9AE}" pid="11" name="ClassificationContentMarkingFooterLocations">
    <vt:lpwstr>msc_2022:7</vt:lpwstr>
  </property>
  <property fmtid="{D5CDD505-2E9C-101B-9397-08002B2CF9AE}" pid="12" name="ClassificationContentMarkingFooterText">
    <vt:lpwstr>Sensitivity: Internal</vt:lpwstr>
  </property>
</Properties>
</file>